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3" r:id="rId7"/>
    <p:sldId id="264" r:id="rId8"/>
    <p:sldId id="268" r:id="rId9"/>
    <p:sldId id="262" r:id="rId10"/>
    <p:sldId id="267" r:id="rId11"/>
    <p:sldId id="265" r:id="rId12"/>
    <p:sldId id="269" r:id="rId13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3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DC67-F42F-4150-9C89-EED460112E3B}" type="datetimeFigureOut">
              <a:rPr lang="de-DE" smtClean="0"/>
              <a:t>04.07.2018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F2D9-6094-4D8C-BAA1-419F58F07E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158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DC67-F42F-4150-9C89-EED460112E3B}" type="datetimeFigureOut">
              <a:rPr lang="de-DE" smtClean="0"/>
              <a:t>04.07.2018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F2D9-6094-4D8C-BAA1-419F58F07E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7022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DC67-F42F-4150-9C89-EED460112E3B}" type="datetimeFigureOut">
              <a:rPr lang="de-DE" smtClean="0"/>
              <a:t>04.07.2018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F2D9-6094-4D8C-BAA1-419F58F07E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8645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DC67-F42F-4150-9C89-EED460112E3B}" type="datetimeFigureOut">
              <a:rPr lang="de-DE" smtClean="0"/>
              <a:t>04.07.2018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F2D9-6094-4D8C-BAA1-419F58F07E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5692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DC67-F42F-4150-9C89-EED460112E3B}" type="datetimeFigureOut">
              <a:rPr lang="de-DE" smtClean="0"/>
              <a:t>04.07.2018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F2D9-6094-4D8C-BAA1-419F58F07E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860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DC67-F42F-4150-9C89-EED460112E3B}" type="datetimeFigureOut">
              <a:rPr lang="de-DE" smtClean="0"/>
              <a:t>04.07.2018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F2D9-6094-4D8C-BAA1-419F58F07E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0011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DC67-F42F-4150-9C89-EED460112E3B}" type="datetimeFigureOut">
              <a:rPr lang="de-DE" smtClean="0"/>
              <a:t>04.07.2018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F2D9-6094-4D8C-BAA1-419F58F07E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847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DC67-F42F-4150-9C89-EED460112E3B}" type="datetimeFigureOut">
              <a:rPr lang="de-DE" smtClean="0"/>
              <a:t>04.07.2018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F2D9-6094-4D8C-BAA1-419F58F07E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5107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DC67-F42F-4150-9C89-EED460112E3B}" type="datetimeFigureOut">
              <a:rPr lang="de-DE" smtClean="0"/>
              <a:t>04.07.2018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F2D9-6094-4D8C-BAA1-419F58F07E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7963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DC67-F42F-4150-9C89-EED460112E3B}" type="datetimeFigureOut">
              <a:rPr lang="de-DE" smtClean="0"/>
              <a:t>04.07.2018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F2D9-6094-4D8C-BAA1-419F58F07E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799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DC67-F42F-4150-9C89-EED460112E3B}" type="datetimeFigureOut">
              <a:rPr lang="de-DE" smtClean="0"/>
              <a:t>04.07.2018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F2D9-6094-4D8C-BAA1-419F58F07E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775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0DC67-F42F-4150-9C89-EED460112E3B}" type="datetimeFigureOut">
              <a:rPr lang="de-DE" smtClean="0"/>
              <a:t>04.07.2018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4F2D9-6094-4D8C-BAA1-419F58F07E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7177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ndballkreis MÃ¼n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521" y="303646"/>
            <a:ext cx="35052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1689100" y="2837296"/>
            <a:ext cx="91059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b="1" dirty="0" smtClean="0"/>
              <a:t>VEREINSVERTRETERVERSAMMLUNG</a:t>
            </a:r>
          </a:p>
          <a:p>
            <a:pPr algn="ctr"/>
            <a:r>
              <a:rPr lang="de-DE" sz="4400" b="1" dirty="0" smtClean="0"/>
              <a:t> AM 04.07.2018</a:t>
            </a:r>
          </a:p>
          <a:p>
            <a:pPr algn="ctr"/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028098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andballkreis MÃ¼n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7170" y="0"/>
            <a:ext cx="2630921" cy="1072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195" y="1629341"/>
            <a:ext cx="10341086" cy="4682159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713195" y="703054"/>
            <a:ext cx="82604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b="1" dirty="0" smtClean="0"/>
              <a:t>§ 3 Nichterfüllung des Melde-Solls bzw. Ist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273402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497" y="719076"/>
            <a:ext cx="11217243" cy="5865113"/>
          </a:xfrm>
          <a:prstGeom prst="rect">
            <a:avLst/>
          </a:prstGeom>
        </p:spPr>
      </p:pic>
      <p:pic>
        <p:nvPicPr>
          <p:cNvPr id="9" name="Picture 2" descr="Handballkreis MÃ¼ns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7170" y="0"/>
            <a:ext cx="2630921" cy="1072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106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andballkreis MÃ¼n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0008" y="181070"/>
            <a:ext cx="2630921" cy="1072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94" y="334979"/>
            <a:ext cx="7157311" cy="6157804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8211493" y="1253456"/>
            <a:ext cx="35670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 smtClean="0"/>
              <a:t>Anzahl Vereine</a:t>
            </a:r>
          </a:p>
          <a:p>
            <a:r>
              <a:rPr lang="de-DE" dirty="0" smtClean="0"/>
              <a:t>HK Münster: 30 </a:t>
            </a:r>
            <a:r>
              <a:rPr lang="de-DE" sz="1050" dirty="0">
                <a:solidFill>
                  <a:prstClr val="black"/>
                </a:solidFill>
              </a:rPr>
              <a:t>(inkl. SG)</a:t>
            </a:r>
            <a:r>
              <a:rPr lang="de-DE" dirty="0">
                <a:solidFill>
                  <a:prstClr val="black"/>
                </a:solidFill>
              </a:rPr>
              <a:t> </a:t>
            </a:r>
            <a:endParaRPr lang="de-DE" dirty="0" smtClean="0">
              <a:solidFill>
                <a:prstClr val="black"/>
              </a:solidFill>
            </a:endParaRPr>
          </a:p>
          <a:p>
            <a:r>
              <a:rPr lang="de-DE" dirty="0" smtClean="0"/>
              <a:t>HK </a:t>
            </a:r>
            <a:r>
              <a:rPr lang="de-DE" dirty="0" err="1" smtClean="0"/>
              <a:t>Euregio</a:t>
            </a:r>
            <a:r>
              <a:rPr lang="de-DE" dirty="0" smtClean="0"/>
              <a:t> Münsterland: 32 </a:t>
            </a:r>
            <a:r>
              <a:rPr lang="de-DE" sz="1050" dirty="0" smtClean="0"/>
              <a:t>(inkl. SG)</a:t>
            </a:r>
          </a:p>
          <a:p>
            <a:r>
              <a:rPr lang="de-DE" dirty="0" smtClean="0"/>
              <a:t>Gesamt: 62 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8211492" y="2608711"/>
            <a:ext cx="3190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 smtClean="0"/>
              <a:t>Mannschaftszahlen</a:t>
            </a:r>
            <a:endParaRPr lang="de-DE" u="sng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8730" y="2978043"/>
            <a:ext cx="3219450" cy="343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44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27602" y="698500"/>
            <a:ext cx="3759200" cy="6027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Pokalmeldungen Herren: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BSV </a:t>
            </a:r>
            <a:r>
              <a:rPr lang="de-DE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Roxel</a:t>
            </a:r>
            <a:endParaRPr lang="de-DE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VfL </a:t>
            </a:r>
            <a:r>
              <a:rPr lang="de-DE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Sassenberg</a:t>
            </a:r>
            <a:endParaRPr lang="de-DE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SG </a:t>
            </a:r>
            <a:r>
              <a:rPr lang="de-DE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Sendenhorst</a:t>
            </a:r>
            <a:endParaRPr lang="de-DE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TV Friesen </a:t>
            </a:r>
            <a:r>
              <a:rPr lang="de-DE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Telgte</a:t>
            </a:r>
            <a:endParaRPr lang="de-DE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Warendorfer SU</a:t>
            </a:r>
            <a:endParaRPr lang="de-DE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HSG </a:t>
            </a:r>
            <a:r>
              <a:rPr lang="de-DE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Gremmendorf</a:t>
            </a:r>
            <a:r>
              <a:rPr lang="de-D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/</a:t>
            </a:r>
            <a:r>
              <a:rPr lang="de-DE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Angelmodde</a:t>
            </a:r>
            <a:endParaRPr lang="de-DE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 </a:t>
            </a:r>
            <a:r>
              <a:rPr lang="de-DE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Westfalia</a:t>
            </a:r>
            <a:r>
              <a:rPr lang="de-D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Kinderhaus</a:t>
            </a:r>
            <a:endParaRPr lang="de-DE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 Münster 08</a:t>
            </a:r>
            <a:endParaRPr lang="de-DE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HSG Ascheberg/Drensteinfurt 1</a:t>
            </a:r>
            <a:endParaRPr lang="de-DE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HSG Ascheberg/Drensteinfurt 2</a:t>
            </a:r>
            <a:endParaRPr lang="de-DE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SV SW </a:t>
            </a:r>
            <a:r>
              <a:rPr lang="de-DE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Havixbeck</a:t>
            </a:r>
            <a:endParaRPr lang="de-DE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DJK Sparta Münster 1</a:t>
            </a:r>
            <a:endParaRPr lang="de-DE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DJK Sparta Münster 2</a:t>
            </a:r>
            <a:endParaRPr lang="de-DE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TV </a:t>
            </a:r>
            <a:r>
              <a:rPr lang="de-DE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Kattenvenne</a:t>
            </a:r>
            <a:endParaRPr lang="de-DE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HSG </a:t>
            </a:r>
            <a:r>
              <a:rPr lang="de-DE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Bever</a:t>
            </a:r>
            <a:r>
              <a:rPr lang="de-D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-Ems</a:t>
            </a:r>
            <a:endParaRPr lang="de-DE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DJK SV Mauritz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HSG </a:t>
            </a:r>
            <a:r>
              <a:rPr lang="de-DE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Preussen</a:t>
            </a:r>
            <a:r>
              <a:rPr lang="de-DE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/Borussia MS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4164090" y="698500"/>
            <a:ext cx="4267200" cy="5434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Pokalmeldungen Damen: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TSV Ladbergen</a:t>
            </a:r>
            <a:endParaRPr lang="de-DE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BSV </a:t>
            </a:r>
            <a:r>
              <a:rPr lang="de-DE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Roxel</a:t>
            </a:r>
            <a:r>
              <a:rPr lang="de-D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1</a:t>
            </a:r>
            <a:endParaRPr lang="de-DE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BSV </a:t>
            </a:r>
            <a:r>
              <a:rPr lang="de-DE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Roxel</a:t>
            </a:r>
            <a:r>
              <a:rPr lang="de-D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2</a:t>
            </a:r>
            <a:endParaRPr lang="de-DE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VfL </a:t>
            </a:r>
            <a:r>
              <a:rPr lang="de-DE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Sassenberg</a:t>
            </a:r>
            <a:endParaRPr lang="de-DE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SG </a:t>
            </a:r>
            <a:r>
              <a:rPr lang="de-DE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Sendenhorst</a:t>
            </a:r>
            <a:endParaRPr lang="de-DE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TV Friesen </a:t>
            </a:r>
            <a:r>
              <a:rPr lang="de-DE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Telgte</a:t>
            </a:r>
            <a:endParaRPr lang="de-DE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HSG </a:t>
            </a:r>
            <a:r>
              <a:rPr lang="de-DE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Gremmendorf</a:t>
            </a:r>
            <a:r>
              <a:rPr lang="de-D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/</a:t>
            </a:r>
            <a:r>
              <a:rPr lang="de-DE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Angelmodde</a:t>
            </a:r>
            <a:endParaRPr lang="de-DE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 </a:t>
            </a:r>
            <a:r>
              <a:rPr lang="de-DE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Westfalia</a:t>
            </a:r>
            <a:r>
              <a:rPr lang="de-D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Kinderhaus</a:t>
            </a:r>
            <a:endParaRPr lang="de-DE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 Münster 08</a:t>
            </a:r>
            <a:endParaRPr lang="de-DE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HSG Ascheberg/Drensteinfurt</a:t>
            </a:r>
            <a:endParaRPr lang="de-DE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SV SW </a:t>
            </a:r>
            <a:r>
              <a:rPr lang="de-DE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Havixbeck</a:t>
            </a:r>
            <a:endParaRPr lang="de-DE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DJK Sparta Münster 1</a:t>
            </a:r>
            <a:endParaRPr lang="de-DE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DJK Sparta Münster 2</a:t>
            </a:r>
            <a:endParaRPr lang="de-DE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HSG Hohne/Lengerich</a:t>
            </a:r>
            <a:endParaRPr lang="de-DE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DJK SV Mauritz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9004300" y="2057400"/>
            <a:ext cx="231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Termin Vorrunde:</a:t>
            </a:r>
          </a:p>
          <a:p>
            <a:endParaRPr lang="de-DE" sz="2400" b="1" dirty="0"/>
          </a:p>
          <a:p>
            <a:r>
              <a:rPr lang="de-DE" sz="2400" b="1" dirty="0" smtClean="0"/>
              <a:t>01.-02.09.2018</a:t>
            </a:r>
            <a:endParaRPr lang="de-DE" sz="2400" b="1" dirty="0"/>
          </a:p>
        </p:txBody>
      </p:sp>
      <p:pic>
        <p:nvPicPr>
          <p:cNvPr id="8" name="Picture 2" descr="Handballkreis MÃ¼n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0023" y="162307"/>
            <a:ext cx="2630921" cy="1072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502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ndballkreis MÃ¼n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0023" y="162307"/>
            <a:ext cx="2630921" cy="1072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520699" y="698500"/>
            <a:ext cx="115102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b="1" dirty="0" smtClean="0"/>
              <a:t>Staffelleitung Saison 18/19</a:t>
            </a:r>
            <a:endParaRPr lang="de-DE" sz="44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9334500" y="2004134"/>
            <a:ext cx="28575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800" b="1" dirty="0" smtClean="0"/>
          </a:p>
          <a:p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647699" y="2367152"/>
            <a:ext cx="5628122" cy="3309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b="1" u="sng" dirty="0" smtClean="0">
                <a:effectLst/>
                <a:latin typeface="Calibri" panose="020F0502020204030204" pitchFamily="34" charset="0"/>
                <a:ea typeface="PMingLiU"/>
                <a:cs typeface="Arial" panose="020B0604020202020204" pitchFamily="34" charset="0"/>
              </a:rPr>
              <a:t>Bezirksligen Senioren Kooperation</a:t>
            </a:r>
            <a:endParaRPr lang="de-DE" sz="2400" dirty="0" smtClean="0">
              <a:effectLst/>
              <a:latin typeface="Calibri" panose="020F0502020204030204" pitchFamily="34" charset="0"/>
              <a:ea typeface="PMingLiU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dirty="0" smtClean="0">
                <a:effectLst/>
                <a:latin typeface="Calibri" panose="020F0502020204030204" pitchFamily="34" charset="0"/>
                <a:ea typeface="PMingLiU"/>
                <a:cs typeface="Arial" panose="020B0604020202020204" pitchFamily="34" charset="0"/>
              </a:rPr>
              <a:t>Männer: Eduard </a:t>
            </a:r>
            <a:r>
              <a:rPr lang="de-DE" sz="2400" dirty="0" err="1" smtClean="0">
                <a:effectLst/>
                <a:latin typeface="Calibri" panose="020F0502020204030204" pitchFamily="34" charset="0"/>
                <a:ea typeface="PMingLiU"/>
                <a:cs typeface="Arial" panose="020B0604020202020204" pitchFamily="34" charset="0"/>
              </a:rPr>
              <a:t>Leufgen</a:t>
            </a:r>
            <a:endParaRPr lang="de-DE" sz="2400" dirty="0" smtClean="0">
              <a:effectLst/>
              <a:latin typeface="Calibri" panose="020F0502020204030204" pitchFamily="34" charset="0"/>
              <a:ea typeface="PMingLiU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dirty="0" smtClean="0">
                <a:effectLst/>
                <a:latin typeface="Calibri" panose="020F0502020204030204" pitchFamily="34" charset="0"/>
                <a:ea typeface="PMingLiU"/>
                <a:cs typeface="Arial" panose="020B0604020202020204" pitchFamily="34" charset="0"/>
              </a:rPr>
              <a:t>Damen: Wolfgang </a:t>
            </a:r>
            <a:r>
              <a:rPr lang="de-DE" sz="2400" dirty="0" err="1" smtClean="0">
                <a:effectLst/>
                <a:latin typeface="Calibri" panose="020F0502020204030204" pitchFamily="34" charset="0"/>
                <a:ea typeface="PMingLiU"/>
                <a:cs typeface="Arial" panose="020B0604020202020204" pitchFamily="34" charset="0"/>
              </a:rPr>
              <a:t>Brinkhaus</a:t>
            </a:r>
            <a:endParaRPr lang="de-DE" sz="2400" dirty="0" smtClean="0">
              <a:effectLst/>
              <a:latin typeface="Calibri" panose="020F0502020204030204" pitchFamily="34" charset="0"/>
              <a:ea typeface="PMingLiU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2400" dirty="0" smtClean="0">
              <a:effectLst/>
              <a:latin typeface="Calibri" panose="020F0502020204030204" pitchFamily="34" charset="0"/>
              <a:ea typeface="PMingLiU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b="1" u="sng" dirty="0" smtClean="0">
                <a:effectLst/>
                <a:latin typeface="Calibri" panose="020F0502020204030204" pitchFamily="34" charset="0"/>
                <a:ea typeface="PMingLiU"/>
                <a:cs typeface="Arial" panose="020B0604020202020204" pitchFamily="34" charset="0"/>
              </a:rPr>
              <a:t>Kreisligen Senioren HK Münster</a:t>
            </a:r>
            <a:endParaRPr lang="de-DE" sz="2400" dirty="0" smtClean="0">
              <a:effectLst/>
              <a:latin typeface="Calibri" panose="020F0502020204030204" pitchFamily="34" charset="0"/>
              <a:ea typeface="PMingLiU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dirty="0" smtClean="0">
                <a:effectLst/>
                <a:latin typeface="Calibri" panose="020F0502020204030204" pitchFamily="34" charset="0"/>
                <a:ea typeface="PMingLiU"/>
                <a:cs typeface="Arial" panose="020B0604020202020204" pitchFamily="34" charset="0"/>
              </a:rPr>
              <a:t>Männer + Damen: Eduard </a:t>
            </a:r>
            <a:r>
              <a:rPr lang="de-DE" sz="2400" dirty="0" err="1" smtClean="0">
                <a:effectLst/>
                <a:latin typeface="Calibri" panose="020F0502020204030204" pitchFamily="34" charset="0"/>
                <a:ea typeface="PMingLiU"/>
                <a:cs typeface="Arial" panose="020B0604020202020204" pitchFamily="34" charset="0"/>
              </a:rPr>
              <a:t>Leufgen</a:t>
            </a:r>
            <a:endParaRPr lang="de-DE" sz="2400" dirty="0" smtClean="0">
              <a:effectLst/>
              <a:latin typeface="Calibri" panose="020F0502020204030204" pitchFamily="34" charset="0"/>
              <a:ea typeface="PMingLiU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400" dirty="0" smtClean="0">
                <a:effectLst/>
                <a:latin typeface="Calibri" panose="020F0502020204030204" pitchFamily="34" charset="0"/>
                <a:ea typeface="PMingLiU"/>
                <a:cs typeface="Arial" panose="020B0604020202020204" pitchFamily="34" charset="0"/>
              </a:rPr>
              <a:t> </a:t>
            </a:r>
            <a:endParaRPr lang="de-DE" sz="1400" dirty="0">
              <a:effectLst/>
              <a:latin typeface="Calibri" panose="020F0502020204030204" pitchFamily="34" charset="0"/>
              <a:ea typeface="PMingLiU"/>
              <a:cs typeface="Arial" panose="020B0604020202020204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6286500" y="2359029"/>
            <a:ext cx="5744444" cy="2976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b="1" u="sng" dirty="0" smtClean="0">
                <a:effectLst/>
                <a:latin typeface="Calibri" panose="020F0502020204030204" pitchFamily="34" charset="0"/>
                <a:ea typeface="PMingLiU"/>
                <a:cs typeface="Arial" panose="020B0604020202020204" pitchFamily="34" charset="0"/>
              </a:rPr>
              <a:t>Jugend Kooperation</a:t>
            </a:r>
            <a:endParaRPr lang="de-DE" sz="2400" dirty="0" smtClean="0">
              <a:effectLst/>
              <a:latin typeface="Calibri" panose="020F0502020204030204" pitchFamily="34" charset="0"/>
              <a:ea typeface="PMingLiU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dirty="0" smtClean="0">
                <a:effectLst/>
                <a:latin typeface="Calibri" panose="020F0502020204030204" pitchFamily="34" charset="0"/>
                <a:ea typeface="PMingLiU"/>
                <a:cs typeface="Arial" panose="020B0604020202020204" pitchFamily="34" charset="0"/>
              </a:rPr>
              <a:t>MJC-MJA:  Christian Maaß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dirty="0" smtClean="0">
                <a:effectLst/>
                <a:latin typeface="Calibri" panose="020F0502020204030204" pitchFamily="34" charset="0"/>
                <a:ea typeface="PMingLiU"/>
                <a:cs typeface="Arial" panose="020B0604020202020204" pitchFamily="34" charset="0"/>
              </a:rPr>
              <a:t>WJC-WJA: Martina Denk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2400" dirty="0" smtClean="0">
              <a:effectLst/>
              <a:latin typeface="Calibri" panose="020F0502020204030204" pitchFamily="34" charset="0"/>
              <a:ea typeface="PMingLiU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b="1" u="sng" dirty="0" smtClean="0">
                <a:effectLst/>
                <a:latin typeface="Calibri" panose="020F0502020204030204" pitchFamily="34" charset="0"/>
                <a:ea typeface="PMingLiU"/>
                <a:cs typeface="Arial" panose="020B0604020202020204" pitchFamily="34" charset="0"/>
              </a:rPr>
              <a:t>Jugend Kreis</a:t>
            </a:r>
            <a:endParaRPr lang="de-DE" sz="2400" dirty="0" smtClean="0">
              <a:effectLst/>
              <a:latin typeface="Calibri" panose="020F0502020204030204" pitchFamily="34" charset="0"/>
              <a:ea typeface="PMingLiU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dirty="0" smtClean="0">
                <a:effectLst/>
                <a:latin typeface="Calibri" panose="020F0502020204030204" pitchFamily="34" charset="0"/>
                <a:ea typeface="PMingLiU"/>
                <a:cs typeface="Arial" panose="020B0604020202020204" pitchFamily="34" charset="0"/>
              </a:rPr>
              <a:t>Minis – D-Jugend (m/w): Florian Diederich</a:t>
            </a:r>
            <a:endParaRPr lang="de-DE" sz="2400" dirty="0">
              <a:effectLst/>
              <a:latin typeface="Calibri" panose="020F0502020204030204" pitchFamily="34" charset="0"/>
              <a:ea typeface="PMingLiU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91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9558" y="110913"/>
            <a:ext cx="10515600" cy="587375"/>
          </a:xfrm>
        </p:spPr>
        <p:txBody>
          <a:bodyPr>
            <a:noAutofit/>
          </a:bodyPr>
          <a:lstStyle/>
          <a:p>
            <a:r>
              <a:rPr lang="de-DE" sz="2800" b="1" dirty="0" smtClean="0"/>
              <a:t>Zusammenfassung SR Soll Kreise HVW </a:t>
            </a:r>
            <a:endParaRPr lang="de-DE" sz="2800" b="1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327920"/>
              </p:ext>
            </p:extLst>
          </p:nvPr>
        </p:nvGraphicFramePr>
        <p:xfrm>
          <a:off x="533821" y="844653"/>
          <a:ext cx="10465898" cy="6013347"/>
        </p:xfrm>
        <a:graphic>
          <a:graphicData uri="http://schemas.openxmlformats.org/drawingml/2006/table">
            <a:tbl>
              <a:tblPr/>
              <a:tblGrid>
                <a:gridCol w="1301210"/>
                <a:gridCol w="733409"/>
                <a:gridCol w="733409"/>
                <a:gridCol w="733409"/>
                <a:gridCol w="875357"/>
                <a:gridCol w="738504"/>
                <a:gridCol w="728314"/>
                <a:gridCol w="733409"/>
                <a:gridCol w="733409"/>
                <a:gridCol w="733409"/>
                <a:gridCol w="733409"/>
                <a:gridCol w="839872"/>
                <a:gridCol w="848778"/>
              </a:tblGrid>
              <a:tr h="140948"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Kreis 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Kreis 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Kreis 3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Kreis 4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Kreis 5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Kreis 6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Kreis 7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Kreis 8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Kreis 9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Kreis 10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Kreis 11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Kreis 12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48"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Minden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Lippe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Bi-Hf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Gütersloh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Euregio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Münster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Hellweg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Industrie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Dortmund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Iserl.Arnsb.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Hag. Enn.-Ruhr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Lenne-Sieg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48"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Sollvorgabe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Sollvorgabe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Sollvorgabe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Sollvorgabe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Sollvorgabe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Sollvorgabe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Sollvorgabe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Sollvorgabe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Sollvorgabe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Sollvorgabe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Sollvorgabe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Sollvorgabe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48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HV Erw.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48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HV Jgd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48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Soll Erw SR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individuelle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13-14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48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Soll Jung SR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Entscheidung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48"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48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Voller SR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 od. 12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 od. 10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individuelle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??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48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 SR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7-13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individuell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alle Sp. werden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 od. 6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Entscheidung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alle Sp. werden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48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Keine Anrechnung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&lt; 7 Spiele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&lt; 8 Spiele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individuell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gezählt u. durch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&lt; 8 od. 6 Sp.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&lt; 9 Spiele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gezählt 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48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Spieler SR 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 SR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 geteilt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 SR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48"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48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Anrechnung Instanzen *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ja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ja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?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nein **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ja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?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?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?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?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?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ja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nein**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48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Mehrfachabrechnung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nein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nein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?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nein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?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?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?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?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?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nein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48"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48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Kreisspielbetrieb Soll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48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Männer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48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Bez-Liga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48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Kreisliga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48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Kreisklasse 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48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Kreisklasse 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48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Kreisklasse 3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48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Kreisklasse 4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48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Frauen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48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Bez-Liga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48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Kreisliga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48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Kreisklasse 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48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Jugend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48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48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mB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48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mC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48"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48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wA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48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wB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48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wC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3503"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3503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 Details in separater Aufstellung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3503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** für die Instanzen wird eine separate Gutschrift erstellt</a:t>
                      </a: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3" marR="4133" marT="41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" name="Picture 2" descr="Handballkreis MÃ¼n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0" y="0"/>
            <a:ext cx="1985244" cy="809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1632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/>
              <a:t/>
            </a:r>
            <a:br>
              <a:rPr lang="de-DE" b="1" dirty="0"/>
            </a:br>
            <a:r>
              <a:rPr lang="de-DE" b="1" dirty="0" smtClean="0"/>
              <a:t>Beschlussvorlage auf der EP am 30.06.2018</a:t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3200" b="1" dirty="0" smtClean="0"/>
              <a:t>§2 Meldung von Schiedsrichtern </a:t>
            </a:r>
            <a:r>
              <a:rPr lang="de-DE" b="1" dirty="0"/>
              <a:t>(SR-Sollvorgabe)</a:t>
            </a:r>
          </a:p>
          <a:p>
            <a:r>
              <a:rPr lang="de-DE" b="1" dirty="0" smtClean="0"/>
              <a:t>2 </a:t>
            </a:r>
            <a:r>
              <a:rPr lang="de-DE" b="1" dirty="0"/>
              <a:t>SR sind zu stellen für </a:t>
            </a:r>
          </a:p>
          <a:p>
            <a:pPr lvl="1"/>
            <a:r>
              <a:rPr lang="de-DE" sz="2800" b="1" dirty="0" smtClean="0"/>
              <a:t>Alle HV-Spielklassen (Jugend u. Erwachsene)</a:t>
            </a:r>
          </a:p>
          <a:p>
            <a:pPr lvl="1"/>
            <a:r>
              <a:rPr lang="de-DE" sz="2800" b="1" dirty="0" smtClean="0"/>
              <a:t>Bezirksliga Frauen und Männer</a:t>
            </a:r>
          </a:p>
          <a:p>
            <a:pPr lvl="1"/>
            <a:r>
              <a:rPr lang="de-DE" sz="2800" b="1" dirty="0" smtClean="0"/>
              <a:t>Kreisliga Männer</a:t>
            </a:r>
          </a:p>
          <a:p>
            <a:r>
              <a:rPr lang="de-DE" b="1" dirty="0"/>
              <a:t>1 SR ist zu stellen für </a:t>
            </a:r>
          </a:p>
          <a:p>
            <a:pPr lvl="1"/>
            <a:r>
              <a:rPr lang="de-DE" sz="2800" b="1" dirty="0" smtClean="0"/>
              <a:t>Alle anderen Spielklassen im Kreis (Jugend u. Erwachsene) bis einschließlich C-Jugend</a:t>
            </a:r>
          </a:p>
          <a:p>
            <a:endParaRPr lang="de-DE" dirty="0"/>
          </a:p>
        </p:txBody>
      </p:sp>
      <p:pic>
        <p:nvPicPr>
          <p:cNvPr id="4" name="Picture 2" descr="Handballkreis MÃ¼n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1079" y="230188"/>
            <a:ext cx="2630921" cy="1072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05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1375"/>
          </a:xfrm>
        </p:spPr>
        <p:txBody>
          <a:bodyPr>
            <a:normAutofit/>
          </a:bodyPr>
          <a:lstStyle/>
          <a:p>
            <a:r>
              <a:rPr lang="de-DE" b="1" dirty="0" smtClean="0"/>
              <a:t>Anrechnung nach </a:t>
            </a:r>
            <a:r>
              <a:rPr lang="de-DE" b="1" dirty="0" smtClean="0">
                <a:solidFill>
                  <a:srgbClr val="FF0000"/>
                </a:solidFill>
              </a:rPr>
              <a:t>IST-Spielleitungen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de-DE" b="1" dirty="0"/>
              <a:t>&gt;=14 Spiele		</a:t>
            </a:r>
            <a:r>
              <a:rPr lang="de-DE" b="1" dirty="0" smtClean="0"/>
              <a:t>	= </a:t>
            </a:r>
            <a:r>
              <a:rPr lang="de-DE" b="1" dirty="0"/>
              <a:t>1,0 SR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de-DE" b="1" dirty="0"/>
              <a:t>7 bis 13 Spiele </a:t>
            </a:r>
            <a:r>
              <a:rPr lang="de-DE" b="1" dirty="0" smtClean="0"/>
              <a:t>		</a:t>
            </a:r>
            <a:r>
              <a:rPr lang="de-DE" b="1" dirty="0"/>
              <a:t>	= 0,5 SR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de-DE" b="1" dirty="0"/>
              <a:t>4 bis 6 Spiele 		</a:t>
            </a:r>
            <a:r>
              <a:rPr lang="de-DE" b="1" dirty="0" smtClean="0"/>
              <a:t>	= </a:t>
            </a:r>
            <a:r>
              <a:rPr lang="de-DE" b="1" dirty="0"/>
              <a:t>0,25 SR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de-DE" sz="2000" b="1" dirty="0"/>
              <a:t>Für SR, die noch am Jugendspielbetrieb teilnehmen dürfen gilt:</a:t>
            </a:r>
          </a:p>
          <a:p>
            <a:pPr lvl="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de-DE" b="1" dirty="0"/>
              <a:t>&gt;=10 Spiele		</a:t>
            </a:r>
            <a:r>
              <a:rPr lang="de-DE" b="1" dirty="0" smtClean="0"/>
              <a:t>	= </a:t>
            </a:r>
            <a:r>
              <a:rPr lang="de-DE" b="1" dirty="0"/>
              <a:t>1,0 SR</a:t>
            </a:r>
          </a:p>
          <a:p>
            <a:pPr lvl="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de-DE" b="1" dirty="0"/>
              <a:t>7 bis 10 Spiele 	</a:t>
            </a:r>
            <a:r>
              <a:rPr lang="de-DE" b="1" dirty="0" smtClean="0"/>
              <a:t>		= </a:t>
            </a:r>
            <a:r>
              <a:rPr lang="de-DE" b="1" dirty="0"/>
              <a:t>0,5 SR</a:t>
            </a:r>
          </a:p>
          <a:p>
            <a:pPr lvl="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de-DE" b="1" dirty="0"/>
              <a:t>4 bis 6 Spiele 		</a:t>
            </a:r>
            <a:r>
              <a:rPr lang="de-DE" b="1" dirty="0" smtClean="0"/>
              <a:t>	= </a:t>
            </a:r>
            <a:r>
              <a:rPr lang="de-DE" b="1" dirty="0"/>
              <a:t>0,25 SR</a:t>
            </a:r>
          </a:p>
          <a:p>
            <a:endParaRPr lang="de-DE" dirty="0"/>
          </a:p>
        </p:txBody>
      </p:sp>
      <p:pic>
        <p:nvPicPr>
          <p:cNvPr id="4" name="Picture 2" descr="Handballkreis MÃ¼n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1079" y="230188"/>
            <a:ext cx="2630921" cy="1072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hteck 4"/>
          <p:cNvSpPr/>
          <p:nvPr/>
        </p:nvSpPr>
        <p:spPr>
          <a:xfrm>
            <a:off x="838200" y="4976634"/>
            <a:ext cx="1051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dirty="0"/>
              <a:t>Mit dieser Regelung werden zumindest die SR noch belohnt, die nicht auf die volle Spielzahl (14 Spiele) kommen. Eine Überkompensierung bei mehr als 14 Spielen konnte nicht erreicht werden. 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56924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693345" y="1572128"/>
            <a:ext cx="10515600" cy="4704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b="1" dirty="0" smtClean="0"/>
              <a:t>§2 Meldung von Schiedsrichtern </a:t>
            </a:r>
            <a:r>
              <a:rPr lang="de-DE" sz="2800" b="1" dirty="0" smtClean="0">
                <a:solidFill>
                  <a:srgbClr val="FF0000"/>
                </a:solidFill>
              </a:rPr>
              <a:t>(Ist-Berechnung)</a:t>
            </a:r>
          </a:p>
          <a:p>
            <a:endParaRPr lang="de-DE" sz="2800" b="1" dirty="0" smtClean="0">
              <a:solidFill>
                <a:srgbClr val="FF0000"/>
              </a:solidFill>
            </a:endParaRPr>
          </a:p>
          <a:p>
            <a:r>
              <a:rPr lang="de-DE" sz="2800" b="1" dirty="0" smtClean="0"/>
              <a:t>4.(d)</a:t>
            </a:r>
            <a:r>
              <a:rPr lang="de-DE" sz="2800" dirty="0" smtClean="0"/>
              <a:t> </a:t>
            </a:r>
            <a:r>
              <a:rPr lang="de-DE" sz="2800" b="1" dirty="0" smtClean="0"/>
              <a:t>als anrechnungsfähige Spiele im Sinne dieser Ordnung gelten alle Spiele im Liga- und Pokalspielbetrieb, soweit diese (bspw. im SIS) dokumentiert sind. Die Jugendqualifikationsspiele zählen ebenfalls unabhängig einer ggf. geringeren Spieldauer.</a:t>
            </a:r>
          </a:p>
          <a:p>
            <a:endParaRPr lang="de-DE" sz="1200" b="1" dirty="0" smtClean="0"/>
          </a:p>
          <a:p>
            <a:r>
              <a:rPr lang="de-DE" sz="2800" b="1" dirty="0" smtClean="0"/>
              <a:t>4.(e) Schiedsrichter von Spielgemeinschaften werden anteilig auf die beteiligten Vereine aufgeteilt, sofern nicht bis spätestens 30. Juni des Jahres ein schriftlicher Antrag für das kommende Spieljahr beim zuständigen Handballkreis vorliegt.</a:t>
            </a:r>
          </a:p>
        </p:txBody>
      </p:sp>
      <p:pic>
        <p:nvPicPr>
          <p:cNvPr id="5" name="Picture 2" descr="Handballkreis MÃ¼n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7540" y="410231"/>
            <a:ext cx="2630921" cy="1072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87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65" y="438147"/>
            <a:ext cx="10331865" cy="5863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86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§2 Meldungen von SR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600" b="1" dirty="0" smtClean="0"/>
              <a:t>§ 2 (3)Dabei darf das Schiedsrichter-Melde-Soll eines Vereins gegenüber seinem Handballkreis nicht </a:t>
            </a:r>
            <a:r>
              <a:rPr lang="de-DE" sz="3600" b="1" dirty="0" smtClean="0">
                <a:solidFill>
                  <a:srgbClr val="FF0000"/>
                </a:solidFill>
              </a:rPr>
              <a:t>70 %</a:t>
            </a:r>
            <a:r>
              <a:rPr lang="de-DE" sz="3600" b="1" dirty="0" smtClean="0"/>
              <a:t> der Anzahl der am Spielbetrieb teilnehmende Mannschaften des Vereins unterschreiten</a:t>
            </a:r>
          </a:p>
          <a:p>
            <a:r>
              <a:rPr lang="de-DE" sz="3600" b="1" dirty="0" smtClean="0"/>
              <a:t>§ 2 (4)Ein Abgleich des Melde-Solls der Handballkreise an den HV-SRA mit dem Melde-Ist erfolgt zum Stichtag 30. Juni eines jeden Jahres Mannschaften des Vereins unterschreiten.</a:t>
            </a:r>
            <a:endParaRPr lang="de-DE" dirty="0"/>
          </a:p>
        </p:txBody>
      </p:sp>
      <p:pic>
        <p:nvPicPr>
          <p:cNvPr id="4" name="Picture 2" descr="Handballkreis MÃ¼n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5523" y="230188"/>
            <a:ext cx="2630921" cy="1072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913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733</Words>
  <Application>Microsoft Office PowerPoint</Application>
  <PresentationFormat>Breitbild</PresentationFormat>
  <Paragraphs>408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20" baseType="lpstr">
      <vt:lpstr>PMingLiU</vt:lpstr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PowerPoint-Präsentation</vt:lpstr>
      <vt:lpstr>PowerPoint-Präsentation</vt:lpstr>
      <vt:lpstr>PowerPoint-Präsentation</vt:lpstr>
      <vt:lpstr>Zusammenfassung SR Soll Kreise HVW </vt:lpstr>
      <vt:lpstr>  Beschlussvorlage auf der EP am 30.06.2018  </vt:lpstr>
      <vt:lpstr>Anrechnung nach IST-Spielleitungen</vt:lpstr>
      <vt:lpstr>PowerPoint-Präsentation</vt:lpstr>
      <vt:lpstr>PowerPoint-Präsentation</vt:lpstr>
      <vt:lpstr>§2 Meldungen von SR 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Hooge, Daniel</dc:creator>
  <cp:lastModifiedBy>Hooge, Daniel</cp:lastModifiedBy>
  <cp:revision>21</cp:revision>
  <cp:lastPrinted>2018-07-04T09:38:58Z</cp:lastPrinted>
  <dcterms:created xsi:type="dcterms:W3CDTF">2018-07-02T07:16:48Z</dcterms:created>
  <dcterms:modified xsi:type="dcterms:W3CDTF">2018-07-04T09:54:55Z</dcterms:modified>
</cp:coreProperties>
</file>